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96" r:id="rId5"/>
    <p:sldId id="257" r:id="rId6"/>
    <p:sldId id="297" r:id="rId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7C1BF-66B5-4BC5-969B-E48658172062}" v="6" dt="2020-11-25T18:20:34.975"/>
    <p1510:client id="{346A5E13-F57C-4804-AFA8-88C99ECD42D1}" v="62" dt="2020-11-25T18:31:41.165"/>
    <p1510:client id="{A7CBB8DC-B986-422E-9F0A-A9D2AD5A51AC}" v="152" dt="2020-09-17T17:05:09.542"/>
    <p1510:client id="{D95DFF76-BA7A-4973-86C5-CC0E2DBC1802}" v="5" dt="2020-11-25T18:26:59.450"/>
    <p1510:client id="{E56D5631-2BBE-4437-82DA-7D32798FB873}" v="2" dt="2020-11-25T18:22:08.896"/>
  </p1510:revLst>
</p1510:revInfo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703" autoAdjust="0"/>
  </p:normalViewPr>
  <p:slideViewPr>
    <p:cSldViewPr snapToGrid="0">
      <p:cViewPr>
        <p:scale>
          <a:sx n="60" d="100"/>
          <a:sy n="60" d="100"/>
        </p:scale>
        <p:origin x="1164" y="360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AC49572-5098-4FC4-AF0C-4155D5E78B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8AA88ED-9106-452F-A16C-BA63DCB68E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142A3-90E2-478A-BA2C-6CC385EA1380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A1C77C-B810-49D7-A7A2-0F7E9D8635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752286-8EA3-4402-A03D-C0595845B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02C78-D536-4665-BE56-C8F556A050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578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F2451-6A58-4377-953A-113910610DCC}" type="datetimeFigureOut">
              <a:rPr lang="fr-FR" noProof="0" smtClean="0"/>
              <a:t>25/11/2020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E5BA3-7562-41F3-85A3-5244B451D19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523381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E5BA3-7562-41F3-85A3-5244B451D19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05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8" name="Ovale 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 Images_Importa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’image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fr-FR" noProof="0"/>
              <a:t>Insérer une image</a:t>
            </a:r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noProof="0"/>
              <a:t>Insérer une image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sp>
        <p:nvSpPr>
          <p:cNvPr id="20" name="Espace réservé du numéro de diapositive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5" name="Espace réservé du numéro de diapositive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c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Insérer une image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fr-FR" noProof="0" dirty="0"/>
              <a:t>TITRE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Téléphone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Adresse électronique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Site web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8" name="Ovale 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8" name="Ovale 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0" name="Espace réservé du texte 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1" name="Espace réservé d’image 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Insérer une image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/>
              <a:t>Modifiez les styles du texte du masque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7" name="Espace réservé du contenu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8" name="Espace réservé du numéro de diapositive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Content_3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Insérer une image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/>
              <a:t>Modifiez les styles du texte du masque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 dirty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7" name="Espace réservé du contenu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/>
              <a:t>Modifiez les styles du texte du masque</a:t>
            </a:r>
          </a:p>
        </p:txBody>
      </p:sp>
      <p:sp>
        <p:nvSpPr>
          <p:cNvPr id="10" name="Espace réservé du contenu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1" name="Espace réservé du numéro de diapositive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Insérer une image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12" name="Espace réservé du contenu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Insérer une image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 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  <p:sp>
        <p:nvSpPr>
          <p:cNvPr id="2" name="Espace réservé au titre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 descr="Une image contenant personne, femme, intérieur, habits&#10;&#10;Description générée automatiquement">
            <a:extLst>
              <a:ext uri="{FF2B5EF4-FFF2-40B4-BE49-F238E27FC236}">
                <a16:creationId xmlns:a16="http://schemas.microsoft.com/office/drawing/2014/main" id="{399C56E0-706D-456C-B9EA-CE85C7024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63282" y="838339"/>
            <a:ext cx="4922531" cy="4922531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7274144" y="1291772"/>
            <a:ext cx="4379976" cy="3611880"/>
          </a:xfrm>
        </p:spPr>
        <p:txBody>
          <a:bodyPr anchor="b">
            <a:normAutofit/>
          </a:bodyPr>
          <a:lstStyle/>
          <a:p>
            <a:pPr algn="ctr"/>
            <a:r>
              <a:rPr lang="fr-CA" dirty="0"/>
              <a:t>Geneviève Dansereau</a:t>
            </a:r>
            <a:endParaRPr lang="fr-CA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7389079" y="5392401"/>
            <a:ext cx="4178808" cy="521208"/>
          </a:xfrm>
        </p:spPr>
        <p:txBody>
          <a:bodyPr anchor="t">
            <a:normAutofit/>
          </a:bodyPr>
          <a:lstStyle/>
          <a:p>
            <a:r>
              <a:rPr lang="fr-CA" dirty="0"/>
              <a:t>Conseillère d’orientation</a:t>
            </a:r>
          </a:p>
        </p:txBody>
      </p:sp>
    </p:spTree>
    <p:extLst>
      <p:ext uri="{BB962C8B-B14F-4D97-AF65-F5344CB8AC3E}">
        <p14:creationId xmlns:p14="http://schemas.microsoft.com/office/powerpoint/2010/main" val="397909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’image 6" descr="affichage arial d’un garçon assis devant son ordinateur portable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e 10" descr="élément décoratif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élogramme 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9" name="Parallélogramme 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22" name="Parallélogramme 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</p:grpSp>
      <p:sp>
        <p:nvSpPr>
          <p:cNvPr id="14" name="Rectangle 13" descr="élément décoratif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5" name="Ovale 14" descr="élément décoratif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4" name="Espace réservé du numéro de diapositive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smtClean="0">
                <a:solidFill>
                  <a:schemeClr val="bg1"/>
                </a:solidFill>
              </a:rPr>
              <a:pPr algn="ctr" rtl="0"/>
              <a:t>2</a:t>
            </a:fld>
            <a:endParaRPr lang="fr-FR" sz="1200">
              <a:solidFill>
                <a:schemeClr val="bg1"/>
              </a:solidFill>
            </a:endParaRP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80923" y="921137"/>
            <a:ext cx="2903647" cy="3846806"/>
          </a:xfrm>
        </p:spPr>
        <p:txBody>
          <a:bodyPr rtlCol="0"/>
          <a:lstStyle/>
          <a:p>
            <a:pPr rtl="0"/>
            <a:r>
              <a:rPr lang="fr-FR" b="1" u="sng" dirty="0"/>
              <a:t>À quel moment:</a:t>
            </a:r>
          </a:p>
          <a:p>
            <a:pPr rtl="0"/>
            <a:r>
              <a:rPr lang="fr-FR" dirty="0"/>
              <a:t>Lorsque les cours de groupe ne suffisent pas à répondre aux besoins de l’élève.</a:t>
            </a:r>
          </a:p>
          <a:p>
            <a:r>
              <a:rPr lang="fr-FR">
                <a:cs typeface="Calibri Light"/>
              </a:rPr>
              <a:t>ou</a:t>
            </a:r>
            <a:endParaRPr lang="fr-FR"/>
          </a:p>
          <a:p>
            <a:pPr rtl="0"/>
            <a:r>
              <a:rPr lang="fr-FR"/>
              <a:t>Lorsque l’élève est en 5e secondaire </a:t>
            </a:r>
            <a:r>
              <a:rPr lang="fr-FR" dirty="0"/>
              <a:t>avec l’option Chimie/physique</a:t>
            </a:r>
          </a:p>
          <a:p>
            <a:pPr rtl="0"/>
            <a:r>
              <a:rPr lang="fr-FR" b="1" u="sng" dirty="0"/>
              <a:t>Exemple de raison qui amène un élève à consulter la conseillère d’orientation:</a:t>
            </a:r>
          </a:p>
          <a:p>
            <a:r>
              <a:rPr lang="fr-CA" dirty="0"/>
              <a:t>Avoir un soutien pour faire un choix</a:t>
            </a:r>
          </a:p>
          <a:p>
            <a:r>
              <a:rPr lang="fr-CA" dirty="0"/>
              <a:t>Anxiété face au choix</a:t>
            </a:r>
          </a:p>
          <a:p>
            <a:r>
              <a:rPr lang="fr-CA" dirty="0"/>
              <a:t>Pour retrouver la motivation </a:t>
            </a:r>
          </a:p>
          <a:p>
            <a:r>
              <a:rPr lang="fr-CA" dirty="0"/>
              <a:t>Favoriser la connaissance de soi </a:t>
            </a:r>
          </a:p>
          <a:p>
            <a:r>
              <a:rPr lang="fr-CA" dirty="0"/>
              <a:t>Combler l’écart entre la réalité de l’élève et ses intentions </a:t>
            </a:r>
          </a:p>
          <a:p>
            <a:endParaRPr lang="fr-CA" dirty="0"/>
          </a:p>
          <a:p>
            <a:pPr rtl="0"/>
            <a:endParaRPr lang="fr-FR" dirty="0"/>
          </a:p>
          <a:p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186" y="926443"/>
            <a:ext cx="3093432" cy="4517251"/>
          </a:xfrm>
        </p:spPr>
        <p:txBody>
          <a:bodyPr rtlCol="0"/>
          <a:lstStyle/>
          <a:p>
            <a:r>
              <a:rPr lang="fr-FR" dirty="0"/>
              <a:t>Les cours PPO (Projet Personnel d'Orientation) sont offerts à l’intérieur de la grille matières. Ces cours </a:t>
            </a:r>
            <a:r>
              <a:rPr lang="fr-FR" b="1" dirty="0"/>
              <a:t>sont offerts par des enseignants</a:t>
            </a:r>
            <a:r>
              <a:rPr lang="fr-FR" dirty="0"/>
              <a:t>, aux élèves suivants:</a:t>
            </a:r>
          </a:p>
          <a:p>
            <a:r>
              <a:rPr lang="fr-FR" dirty="0"/>
              <a:t>Tous les élèves de secondaire 3</a:t>
            </a:r>
            <a:endParaRPr lang="fr-FR" dirty="0">
              <a:cs typeface="Calibri Light"/>
            </a:endParaRPr>
          </a:p>
          <a:p>
            <a:r>
              <a:rPr lang="fr-FR" b="1" dirty="0"/>
              <a:t>Tous les élèves de secondaire 5, </a:t>
            </a:r>
            <a:r>
              <a:rPr lang="fr-FR" dirty="0"/>
              <a:t>à l'exception des élèves ayant les options enrichies de physique et chimie</a:t>
            </a:r>
            <a:endParaRPr lang="fr-FR" dirty="0">
              <a:cs typeface="Calibri Light"/>
            </a:endParaRPr>
          </a:p>
          <a:p>
            <a:r>
              <a:rPr lang="fr-FR" dirty="0"/>
              <a:t>Ce  cours permet aux élèves de </a:t>
            </a:r>
            <a:r>
              <a:rPr lang="fr-FR" b="1" dirty="0"/>
              <a:t>construire leur vision du marché </a:t>
            </a:r>
            <a:r>
              <a:rPr lang="fr-FR" dirty="0"/>
              <a:t>du travail, de </a:t>
            </a:r>
            <a:r>
              <a:rPr lang="fr-FR" b="1" dirty="0"/>
              <a:t>connaître toutes les options possibles </a:t>
            </a:r>
            <a:r>
              <a:rPr lang="fr-FR" dirty="0"/>
              <a:t>et de faire des liens avec leurs </a:t>
            </a:r>
            <a:r>
              <a:rPr lang="fr-FR" b="1" dirty="0"/>
              <a:t>intérêts, leurs aptitudes, leurs valeurs et leur potentiel.</a:t>
            </a:r>
            <a:endParaRPr lang="fr-FR" b="1">
              <a:cs typeface="Calibri Light"/>
            </a:endParaRPr>
          </a:p>
          <a:p>
            <a:endParaRPr lang="fr-FR" b="1" dirty="0">
              <a:cs typeface="Calibri Light"/>
            </a:endParaRPr>
          </a:p>
          <a:p>
            <a:r>
              <a:rPr lang="fr-FR" b="1">
                <a:cs typeface="Calibri Light"/>
              </a:rPr>
              <a:t>*</a:t>
            </a:r>
            <a:r>
              <a:rPr lang="fr-FR" i="1">
                <a:cs typeface="Calibri Light"/>
              </a:rPr>
              <a:t>*Pour les élèves de 4e secondaire. Il n'y a pas de cours à grille horaire. Toutefois, les rencontres individuelles sont disponibles en tout temps. </a:t>
            </a:r>
          </a:p>
          <a:p>
            <a:endParaRPr lang="fr-FR" b="1" u="sng" dirty="0">
              <a:cs typeface="Calibri Light"/>
            </a:endParaRPr>
          </a:p>
          <a:p>
            <a:endParaRPr lang="fr-FR" dirty="0">
              <a:cs typeface="Calibri Light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392920"/>
            <a:ext cx="6891564" cy="830997"/>
          </a:xfrm>
        </p:spPr>
        <p:txBody>
          <a:bodyPr rtlCol="0"/>
          <a:lstStyle/>
          <a:p>
            <a:pPr rtl="0"/>
            <a:r>
              <a:rPr lang="fr-FR" dirty="0"/>
              <a:t>Cours de groupe		Rencontre individuelle</a:t>
            </a: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652995" y="2062750"/>
            <a:ext cx="7315200" cy="1091216"/>
          </a:xfrm>
        </p:spPr>
        <p:txBody>
          <a:bodyPr/>
          <a:lstStyle/>
          <a:p>
            <a:pPr marL="0" indent="0">
              <a:buNone/>
            </a:pPr>
            <a:r>
              <a:rPr lang="fr-CA" sz="4400" dirty="0">
                <a:solidFill>
                  <a:schemeClr val="bg1">
                    <a:lumMod val="50000"/>
                  </a:schemeClr>
                </a:solidFill>
              </a:rPr>
              <a:t>(514) 642-8940 #17114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b="1" dirty="0">
                <a:solidFill>
                  <a:schemeClr val="tx1"/>
                </a:solidFill>
              </a:rPr>
              <a:t>Comment me joindre: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1809749" y="3828280"/>
            <a:ext cx="7315200" cy="1461613"/>
          </a:xfrm>
        </p:spPr>
        <p:txBody>
          <a:bodyPr/>
          <a:lstStyle/>
          <a:p>
            <a:pPr marL="0" indent="0">
              <a:buNone/>
            </a:pPr>
            <a:r>
              <a:rPr lang="fr-CA" sz="44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g-dansereau@cspi.qc.ca</a:t>
            </a:r>
          </a:p>
        </p:txBody>
      </p:sp>
      <p:pic>
        <p:nvPicPr>
          <p:cNvPr id="8" name="Image 7" descr="Phone Telephone Communication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37" y="2062750"/>
            <a:ext cx="1179594" cy="1031966"/>
          </a:xfrm>
          <a:prstGeom prst="rect">
            <a:avLst/>
          </a:prstGeom>
        </p:spPr>
      </p:pic>
      <p:pic>
        <p:nvPicPr>
          <p:cNvPr id="9" name="Image 8" descr="Comprendre le courriel d'un am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2" y="3769030"/>
            <a:ext cx="1465943" cy="1232725"/>
          </a:xfrm>
          <a:prstGeom prst="rect">
            <a:avLst/>
          </a:prstGeom>
        </p:spPr>
      </p:pic>
      <p:pic>
        <p:nvPicPr>
          <p:cNvPr id="10" name="Image 9" descr="Faceboo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2" y="5475310"/>
            <a:ext cx="1045029" cy="104502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024743" y="5779541"/>
            <a:ext cx="907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Geneviève Conseillère D'orientation Dansereau</a:t>
            </a:r>
            <a:endParaRPr lang="fr-CA" dirty="0"/>
          </a:p>
        </p:txBody>
      </p:sp>
      <p:sp>
        <p:nvSpPr>
          <p:cNvPr id="2" name="Vague 1">
            <a:extLst>
              <a:ext uri="{FF2B5EF4-FFF2-40B4-BE49-F238E27FC236}">
                <a16:creationId xmlns:a16="http://schemas.microsoft.com/office/drawing/2014/main" id="{7C97C72C-F474-41B6-95DA-2D104B67BC3D}"/>
              </a:ext>
            </a:extLst>
          </p:cNvPr>
          <p:cNvSpPr/>
          <p:nvPr/>
        </p:nvSpPr>
        <p:spPr>
          <a:xfrm rot="-1440000">
            <a:off x="8126083" y="1591574"/>
            <a:ext cx="3148640" cy="327803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 Light"/>
              </a:rPr>
              <a:t>L'élève qui désire </a:t>
            </a:r>
            <a:r>
              <a:rPr lang="fr-FR" b="1" u="sng" dirty="0">
                <a:cs typeface="Calibri Light"/>
              </a:rPr>
              <a:t>prendre un rendez-vous</a:t>
            </a:r>
            <a:r>
              <a:rPr lang="fr-FR" dirty="0">
                <a:cs typeface="Calibri Light"/>
              </a:rPr>
              <a:t> doit se présenter à la s</a:t>
            </a:r>
            <a:r>
              <a:rPr lang="fr-FR" b="1" u="sng" dirty="0">
                <a:cs typeface="Calibri Light"/>
              </a:rPr>
              <a:t>ecrétaire de son niveau </a:t>
            </a:r>
            <a:r>
              <a:rPr lang="fr-FR" dirty="0">
                <a:cs typeface="Calibri Light"/>
              </a:rPr>
              <a:t>qui lui proposera des moments de rendez-vous </a:t>
            </a:r>
            <a:r>
              <a:rPr lang="fr-FR" b="1" u="sng" dirty="0">
                <a:cs typeface="Calibri Light"/>
              </a:rPr>
              <a:t>(après les heures de classe ou pendant un cours)</a:t>
            </a:r>
          </a:p>
        </p:txBody>
      </p:sp>
    </p:spTree>
    <p:extLst>
      <p:ext uri="{BB962C8B-B14F-4D97-AF65-F5344CB8AC3E}">
        <p14:creationId xmlns:p14="http://schemas.microsoft.com/office/powerpoint/2010/main" val="19536293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2_TF00475556" id="{1773F893-1B64-4C50-B449-C7130E3DEDFD}" vid="{AA1B2606-3863-43D4-81FC-E4C93E7D8FD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2454C1EBD20459B08B11A8599B23F" ma:contentTypeVersion="11" ma:contentTypeDescription="Crée un document." ma:contentTypeScope="" ma:versionID="8e18d5257e04ff7283012e0f9d65aba2">
  <xsd:schema xmlns:xsd="http://www.w3.org/2001/XMLSchema" xmlns:xs="http://www.w3.org/2001/XMLSchema" xmlns:p="http://schemas.microsoft.com/office/2006/metadata/properties" xmlns:ns2="cef926ca-40af-4123-9bd8-d693c07fa046" xmlns:ns3="9e8c374d-9333-417c-a5f1-dbaa688d43b3" targetNamespace="http://schemas.microsoft.com/office/2006/metadata/properties" ma:root="true" ma:fieldsID="71c31e616a51ded0c4cf61959800851a" ns2:_="" ns3:_="">
    <xsd:import namespace="cef926ca-40af-4123-9bd8-d693c07fa046"/>
    <xsd:import namespace="9e8c374d-9333-417c-a5f1-dbaa688d43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926ca-40af-4123-9bd8-d693c07fa0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c374d-9333-417c-a5f1-dbaa688d43b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9ECC35-8E64-4556-BA12-A3F9CF08EE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f926ca-40af-4123-9bd8-d693c07fa046"/>
    <ds:schemaRef ds:uri="9e8c374d-9333-417c-a5f1-dbaa688d43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49A191-EC8C-4AA6-9C64-D32B5F047436}">
  <ds:schemaRefs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pédagogique</Template>
  <TotalTime>0</TotalTime>
  <Words>224</Words>
  <Application>Microsoft Office PowerPoint</Application>
  <PresentationFormat>Grand écran</PresentationFormat>
  <Paragraphs>29</Paragraphs>
  <Slides>3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Geneviève Dansereau</vt:lpstr>
      <vt:lpstr>Cours de groupe  Rencontre individuelle</vt:lpstr>
      <vt:lpstr>Comment me joindre: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Geneviève Dansereau</dc:title>
  <dc:creator/>
  <cp:lastModifiedBy/>
  <cp:revision>90</cp:revision>
  <dcterms:created xsi:type="dcterms:W3CDTF">2020-09-17T13:41:40Z</dcterms:created>
  <dcterms:modified xsi:type="dcterms:W3CDTF">2020-11-25T18:31:41Z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0x0101004E22454C1EBD20459B08B11A8599B23F</vt:lpwstr>
  </property>
</Properties>
</file>