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96" r:id="rId5"/>
    <p:sldId id="257" r:id="rId6"/>
    <p:sldId id="297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A25EB3-413F-497D-8716-43481E98B32E}" v="1" dt="2020-11-25T16:35:19.221"/>
    <p1510:client id="{425C58C9-C314-4F95-886A-8258575E9068}" v="79" dt="2020-09-17T16:56:21.172"/>
    <p1510:client id="{9AE5C20D-1689-4499-8E0A-03EC3D7BF7FC}" v="4" dt="2020-11-25T17:15:06.184"/>
    <p1510:client id="{EDE0E5B3-9D25-4547-A070-FC307DC23BEA}" v="40" dt="2020-11-25T17:17:46.214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703" autoAdjust="0"/>
  </p:normalViewPr>
  <p:slideViewPr>
    <p:cSldViewPr snapToGrid="0">
      <p:cViewPr>
        <p:scale>
          <a:sx n="60" d="100"/>
          <a:sy n="60" d="100"/>
        </p:scale>
        <p:origin x="1164" y="360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C49572-5098-4FC4-AF0C-4155D5E78B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AA88ED-9106-452F-A16C-BA63DCB68E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142A3-90E2-478A-BA2C-6CC385EA1380}" type="datetimeFigureOut">
              <a:rPr lang="fr-FR" smtClean="0"/>
              <a:t>25/11/2020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A1C77C-B810-49D7-A7A2-0F7E9D8635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4752286-8EA3-4402-A03D-C0595845B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02C78-D536-4665-BE56-C8F556A050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5785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2451-6A58-4377-953A-113910610DCC}" type="datetimeFigureOut">
              <a:rPr lang="fr-FR" noProof="0" smtClean="0"/>
              <a:t>25/11/2020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5BA3-7562-41F3-85A3-5244B451D19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523381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E5BA3-7562-41F3-85A3-5244B451D19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05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Images_Importa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’image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 rtl="0"/>
            <a:r>
              <a:rPr lang="fr-FR" noProof="0"/>
              <a:t>Insérer une image</a:t>
            </a:r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20" name="Espace réservé du numéro de diapositive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5" name="Espace réservé du numéro de diapositive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c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 rtl="0"/>
            <a:r>
              <a:rPr lang="fr-FR" noProof="0" dirty="0"/>
              <a:t>TITRE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Nom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Téléphone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Adresse électronique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rtlCol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Site web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8" name="Ovale 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186" y="1825625"/>
            <a:ext cx="10815864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3186" y="1825625"/>
            <a:ext cx="5386614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27685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3186" y="1681163"/>
            <a:ext cx="533214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27685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186" y="2505075"/>
            <a:ext cx="533214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27685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265862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0" name="Espace réservé du texte 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’image 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 rtl="0"/>
            <a:r>
              <a:rPr lang="fr-FR" noProof="0"/>
              <a:t>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8" name="Espace réservé du numéro de diapositive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Content_3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 dirty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texte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 rtl="0">
              <a:lnSpc>
                <a:spcPct val="100000"/>
              </a:lnSpc>
              <a:spcBef>
                <a:spcPct val="0"/>
              </a:spcBef>
            </a:pPr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contenu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numéro de diapositive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12" name="Espace réservé du contenu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 rtl="0">
              <a:buNone/>
            </a:pPr>
            <a:r>
              <a:rPr lang="fr-FR" noProof="0"/>
              <a:t>Insérer une image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rtl="0">
              <a:lnSpc>
                <a:spcPct val="100000"/>
              </a:lnSpc>
              <a:spcBef>
                <a:spcPct val="0"/>
              </a:spcBef>
              <a:buNone/>
            </a:pPr>
            <a:r>
              <a:rPr lang="fr-FR" noProof="0"/>
              <a:t>Modifiez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 rtl="0">
              <a:lnSpc>
                <a:spcPct val="100000"/>
              </a:lnSpc>
            </a:pPr>
            <a:r>
              <a:rPr lang="fr-FR" noProof="0"/>
              <a:t>Modifiez le style du titre</a:t>
            </a:r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/>
              <a:t>Icône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 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/>
            </a:p>
          </p:txBody>
        </p:sp>
      </p:grp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noProof="0" smtClean="0">
                <a:solidFill>
                  <a:schemeClr val="bg1"/>
                </a:solidFill>
              </a:rPr>
              <a:pPr algn="ctr" rtl="0"/>
              <a:t>‹N°›</a:t>
            </a:fld>
            <a:endParaRPr lang="fr-FR" sz="12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 rtl="0"/>
            <a:fld id="{817179DE-9BF3-494C-804F-0C7C90AC8700}" type="slidenum">
              <a:rPr lang="fr-FR" noProof="0" smtClean="0"/>
              <a:pPr algn="ctr" rtl="0"/>
              <a:t>‹N°›</a:t>
            </a:fld>
            <a:endParaRPr lang="fr-FR" noProof="0"/>
          </a:p>
        </p:txBody>
      </p:sp>
      <p:sp>
        <p:nvSpPr>
          <p:cNvPr id="2" name="Espace réservé au titre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Une image contenant personne, femme, intérieur, habits&#10;&#10;Description générée automatiquement">
            <a:extLst>
              <a:ext uri="{FF2B5EF4-FFF2-40B4-BE49-F238E27FC236}">
                <a16:creationId xmlns:a16="http://schemas.microsoft.com/office/drawing/2014/main" id="{6A21B121-2939-4F0F-AC0A-201399AB3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6055" y="790755"/>
            <a:ext cx="4658265" cy="4658265"/>
          </a:xfrm>
          <a:prstGeom prst="rect">
            <a:avLst/>
          </a:prstGeom>
          <a:noFill/>
        </p:spPr>
      </p:pic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822550" y="2591140"/>
            <a:ext cx="5847622" cy="1746504"/>
          </a:xfrm>
        </p:spPr>
        <p:txBody>
          <a:bodyPr anchor="b">
            <a:normAutofit/>
          </a:bodyPr>
          <a:lstStyle/>
          <a:p>
            <a:r>
              <a:rPr lang="fr-CA">
                <a:solidFill>
                  <a:schemeClr val="accent5"/>
                </a:solidFill>
              </a:rPr>
              <a:t>Geneviève Dansereau</a:t>
            </a:r>
            <a:br>
              <a:rPr lang="fr-CA">
                <a:solidFill>
                  <a:schemeClr val="accent5"/>
                </a:solidFill>
              </a:rPr>
            </a:br>
            <a:r>
              <a:rPr lang="fr-CA" i="1">
                <a:solidFill>
                  <a:schemeClr val="accent5"/>
                </a:solidFill>
              </a:rPr>
              <a:t>conseillère d'orientation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6621067" y="5142763"/>
            <a:ext cx="5049510" cy="521208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r-CA" dirty="0"/>
              <a:t>Conseillère d’orientation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909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6" descr="affichage arial d’un garçon assis devant son ordinateur portable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e 10" descr="élément décoratif">
            <a:extLst>
              <a:ext uri="{FF2B5EF4-FFF2-40B4-BE49-F238E27FC236}">
                <a16:creationId xmlns:a16="http://schemas.microsoft.com/office/drawing/2014/main" id="{AB025618-C830-4992-9CD3-D9E49BC79E67}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élogramme 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9" name="Parallélogramme 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  <p:sp>
          <p:nvSpPr>
            <p:cNvPr id="22" name="Parallélogramme 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/>
            </a:p>
          </p:txBody>
        </p:sp>
      </p:grpSp>
      <p:sp>
        <p:nvSpPr>
          <p:cNvPr id="14" name="Rectangle 13" descr="élément décoratif">
            <a:extLst>
              <a:ext uri="{FF2B5EF4-FFF2-40B4-BE49-F238E27FC236}">
                <a16:creationId xmlns:a16="http://schemas.microsoft.com/office/drawing/2014/main" id="{C862BC4D-BD7A-417E-A34A-59CE4D4A6AC8}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15" name="Ovale 14" descr="élément décoratif">
            <a:extLst>
              <a:ext uri="{FF2B5EF4-FFF2-40B4-BE49-F238E27FC236}">
                <a16:creationId xmlns:a16="http://schemas.microsoft.com/office/drawing/2014/main" id="{652937FB-CDE3-46B3-8481-AB5DB8C4BABA}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/>
          </a:p>
        </p:txBody>
      </p:sp>
      <p:sp>
        <p:nvSpPr>
          <p:cNvPr id="44" name="Espace réservé du numéro de diapositive 5">
            <a:extLst>
              <a:ext uri="{FF2B5EF4-FFF2-40B4-BE49-F238E27FC236}">
                <a16:creationId xmlns:a16="http://schemas.microsoft.com/office/drawing/2014/main" id="{11457662-C1A5-4B93-8E30-88025E27C462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247A4EEE-49CE-4F6C-BF32-B7FCC5EBBF45}" type="slidenum">
              <a:rPr lang="fr-FR" sz="1200" smtClean="0">
                <a:solidFill>
                  <a:schemeClr val="bg1"/>
                </a:solidFill>
              </a:rPr>
              <a:pPr algn="ctr" rtl="0"/>
              <a:t>2</a:t>
            </a:fld>
            <a:endParaRPr lang="fr-FR" sz="1200">
              <a:solidFill>
                <a:schemeClr val="bg1"/>
              </a:solidFill>
            </a:endParaRPr>
          </a:p>
        </p:txBody>
      </p:sp>
      <p:sp>
        <p:nvSpPr>
          <p:cNvPr id="24" name="Espace réservé du texte 23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80923" y="906760"/>
            <a:ext cx="3191194" cy="3861183"/>
          </a:xfrm>
        </p:spPr>
        <p:txBody>
          <a:bodyPr rtlCol="0"/>
          <a:lstStyle/>
          <a:p>
            <a:pPr rtl="0"/>
            <a:r>
              <a:rPr lang="fr-FR" b="1" u="sng" dirty="0"/>
              <a:t>À quel moment:</a:t>
            </a:r>
          </a:p>
          <a:p>
            <a:pPr rtl="0"/>
            <a:r>
              <a:rPr lang="fr-FR" dirty="0"/>
              <a:t>Lorsque les cours de groupe ne suffisent pas à répondre aux besoins de l’élève.</a:t>
            </a:r>
          </a:p>
          <a:p>
            <a:endParaRPr lang="fr-FR" dirty="0">
              <a:cs typeface="Calibri Light"/>
            </a:endParaRPr>
          </a:p>
          <a:p>
            <a:pPr rtl="0"/>
            <a:r>
              <a:rPr lang="fr-FR" b="1" u="sng"/>
              <a:t>Exemples de raisons qui amènent un élève à </a:t>
            </a:r>
            <a:r>
              <a:rPr lang="fr-FR" b="1" u="sng" dirty="0"/>
              <a:t>consulter la conseillère d’orientation:</a:t>
            </a:r>
            <a:endParaRPr lang="fr-FR" b="1" u="sng" dirty="0">
              <a:cs typeface="Calibri Light"/>
            </a:endParaRPr>
          </a:p>
          <a:p>
            <a:r>
              <a:rPr lang="fr-CA">
                <a:ea typeface="+mn-lt"/>
                <a:cs typeface="+mn-lt"/>
              </a:rPr>
              <a:t>Combler l’écart entre la réalité de l’élève et ses intentions </a:t>
            </a:r>
            <a:endParaRPr lang="fr-CA"/>
          </a:p>
          <a:p>
            <a:r>
              <a:rPr lang="fr-CA"/>
              <a:t>Avoir un soutien pour faire un choix</a:t>
            </a:r>
          </a:p>
          <a:p>
            <a:r>
              <a:rPr lang="fr-CA" dirty="0"/>
              <a:t>Anxiété face au choix</a:t>
            </a:r>
          </a:p>
          <a:p>
            <a:r>
              <a:rPr lang="fr-CA" dirty="0"/>
              <a:t>Pour retrouver la motivation </a:t>
            </a:r>
          </a:p>
          <a:p>
            <a:r>
              <a:rPr lang="fr-CA" dirty="0"/>
              <a:t>Favoriser la connaissance de soi </a:t>
            </a:r>
          </a:p>
          <a:p>
            <a:r>
              <a:rPr lang="fr-CA">
                <a:cs typeface="Calibri Light"/>
              </a:rPr>
              <a:t>Besoin d'accompagnement pour planifier les étapes à suivre pour atteindre ses objectifs</a:t>
            </a:r>
          </a:p>
          <a:p>
            <a:endParaRPr lang="fr-CA" dirty="0"/>
          </a:p>
          <a:p>
            <a:r>
              <a:rPr lang="fr-FR" i="1">
                <a:cs typeface="Calibri Light"/>
              </a:rPr>
              <a:t>***Possibilité de faire des rencontres familiales</a:t>
            </a:r>
          </a:p>
          <a:p>
            <a:pPr rtl="0"/>
            <a:endParaRPr lang="fr-FR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186" y="912066"/>
            <a:ext cx="2834640" cy="4531628"/>
          </a:xfrm>
        </p:spPr>
        <p:txBody>
          <a:bodyPr rtlCol="0"/>
          <a:lstStyle/>
          <a:p>
            <a:pPr rtl="0"/>
            <a:r>
              <a:rPr lang="fr-FR" dirty="0"/>
              <a:t>Les cours de groupe sont offerts à l’intérieur de la grille matières. Ces cours </a:t>
            </a:r>
            <a:r>
              <a:rPr lang="fr-FR" b="1" dirty="0"/>
              <a:t>sont offerts par des enseignants</a:t>
            </a:r>
            <a:r>
              <a:rPr lang="fr-FR" dirty="0"/>
              <a:t>, aux élèves suivants:</a:t>
            </a:r>
          </a:p>
          <a:p>
            <a:pPr rtl="0"/>
            <a:r>
              <a:rPr lang="fr-FR" dirty="0"/>
              <a:t>Tous les élèves de secondaire 3, </a:t>
            </a:r>
            <a:r>
              <a:rPr lang="fr-FR" sz="1600" b="1" dirty="0"/>
              <a:t>Explo 3, IFP4-5, FMS et FPT</a:t>
            </a:r>
            <a:endParaRPr lang="fr-FR" sz="1600" b="1">
              <a:cs typeface="Calibri Light"/>
            </a:endParaRPr>
          </a:p>
          <a:p>
            <a:pPr rtl="0"/>
            <a:r>
              <a:rPr lang="fr-FR" dirty="0"/>
              <a:t>Tous les élèves de secondaire 5 à l’exception des élèves ayant les options enrichies de physique et chimie)</a:t>
            </a:r>
          </a:p>
          <a:p>
            <a:r>
              <a:rPr lang="fr-FR" dirty="0"/>
              <a:t>Ces cours permettent aux élèves de </a:t>
            </a:r>
            <a:r>
              <a:rPr lang="fr-FR" b="1" dirty="0"/>
              <a:t>construire leur vision du marché </a:t>
            </a:r>
            <a:r>
              <a:rPr lang="fr-FR"/>
              <a:t>du </a:t>
            </a:r>
            <a:r>
              <a:rPr lang="fr-FR" dirty="0"/>
              <a:t>travail, de </a:t>
            </a:r>
            <a:r>
              <a:rPr lang="fr-FR" b="1" dirty="0"/>
              <a:t>connaître toutes les options possibles </a:t>
            </a:r>
            <a:r>
              <a:rPr lang="fr-FR" dirty="0"/>
              <a:t>et de faire des liens avec leurs </a:t>
            </a:r>
            <a:r>
              <a:rPr lang="fr-FR" b="1" dirty="0"/>
              <a:t>intérêts, leurs aptitudes, leurs valeurs et leur potentiel.</a:t>
            </a:r>
          </a:p>
          <a:p>
            <a:pPr rtl="0"/>
            <a:r>
              <a:rPr lang="fr-FR" b="1" u="sng" dirty="0"/>
              <a:t>Selon le parcours des élèves, le cours peut être :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Projet personnel d’orientation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Ou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Exploration de la formation professionnelle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Ou </a:t>
            </a:r>
          </a:p>
          <a:p>
            <a:pPr rtl="0">
              <a:lnSpc>
                <a:spcPct val="100000"/>
              </a:lnSpc>
              <a:spcBef>
                <a:spcPts val="0"/>
              </a:spcBef>
            </a:pPr>
            <a:r>
              <a:rPr lang="fr-FR" dirty="0"/>
              <a:t>Préparation au marché du travail </a:t>
            </a:r>
          </a:p>
          <a:p>
            <a:pPr rtl="0"/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392920"/>
            <a:ext cx="6891564" cy="830997"/>
          </a:xfrm>
        </p:spPr>
        <p:txBody>
          <a:bodyPr rtlCol="0"/>
          <a:lstStyle/>
          <a:p>
            <a:pPr rtl="0"/>
            <a:r>
              <a:rPr lang="fr-FR" dirty="0"/>
              <a:t>Cours de groupe		Rencontre individuelle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652995" y="2062750"/>
            <a:ext cx="7315200" cy="1091216"/>
          </a:xfrm>
        </p:spPr>
        <p:txBody>
          <a:bodyPr/>
          <a:lstStyle/>
          <a:p>
            <a:pPr marL="0" indent="0">
              <a:buNone/>
            </a:pPr>
            <a:r>
              <a:rPr lang="fr-CA" sz="4400" dirty="0">
                <a:solidFill>
                  <a:schemeClr val="bg1">
                    <a:lumMod val="50000"/>
                  </a:schemeClr>
                </a:solidFill>
              </a:rPr>
              <a:t>(514) 642-8940 #17114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600" b="1" dirty="0">
                <a:solidFill>
                  <a:schemeClr val="tx1"/>
                </a:solidFill>
              </a:rPr>
              <a:t>Comment me joindre: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1809749" y="3828280"/>
            <a:ext cx="7315200" cy="1461613"/>
          </a:xfrm>
        </p:spPr>
        <p:txBody>
          <a:bodyPr/>
          <a:lstStyle/>
          <a:p>
            <a:pPr marL="0" indent="0">
              <a:buNone/>
            </a:pPr>
            <a:r>
              <a:rPr lang="fr-CA" sz="4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g-dansereau@cspi.qc.ca</a:t>
            </a:r>
          </a:p>
        </p:txBody>
      </p:sp>
      <p:pic>
        <p:nvPicPr>
          <p:cNvPr id="8" name="Image 7" descr="Phone Telephone Communication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37" y="2062750"/>
            <a:ext cx="1179594" cy="1031966"/>
          </a:xfrm>
          <a:prstGeom prst="rect">
            <a:avLst/>
          </a:prstGeom>
        </p:spPr>
      </p:pic>
      <p:pic>
        <p:nvPicPr>
          <p:cNvPr id="9" name="Image 8" descr="Comprendre le courriel d'un am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2" y="3769030"/>
            <a:ext cx="1465943" cy="1232725"/>
          </a:xfrm>
          <a:prstGeom prst="rect">
            <a:avLst/>
          </a:prstGeom>
        </p:spPr>
      </p:pic>
      <p:pic>
        <p:nvPicPr>
          <p:cNvPr id="10" name="Image 9" descr="Faceboo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2" y="5475310"/>
            <a:ext cx="1045029" cy="104502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24743" y="5779541"/>
            <a:ext cx="907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Geneviève Conseillère D'orientation Dansereau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36293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222_TF00475556" id="{1773F893-1B64-4C50-B449-C7130E3DEDFD}" vid="{AA1B2606-3863-43D4-81FC-E4C93E7D8FD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2454C1EBD20459B08B11A8599B23F" ma:contentTypeVersion="11" ma:contentTypeDescription="Crée un document." ma:contentTypeScope="" ma:versionID="8e18d5257e04ff7283012e0f9d65aba2">
  <xsd:schema xmlns:xsd="http://www.w3.org/2001/XMLSchema" xmlns:xs="http://www.w3.org/2001/XMLSchema" xmlns:p="http://schemas.microsoft.com/office/2006/metadata/properties" xmlns:ns2="cef926ca-40af-4123-9bd8-d693c07fa046" xmlns:ns3="9e8c374d-9333-417c-a5f1-dbaa688d43b3" targetNamespace="http://schemas.microsoft.com/office/2006/metadata/properties" ma:root="true" ma:fieldsID="71c31e616a51ded0c4cf61959800851a" ns2:_="" ns3:_="">
    <xsd:import namespace="cef926ca-40af-4123-9bd8-d693c07fa046"/>
    <xsd:import namespace="9e8c374d-9333-417c-a5f1-dbaa688d43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926ca-40af-4123-9bd8-d693c07fa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8c374d-9333-417c-a5f1-dbaa688d43b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940897-336E-4E15-9133-D8B6AD513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f926ca-40af-4123-9bd8-d693c07fa046"/>
    <ds:schemaRef ds:uri="9e8c374d-9333-417c-a5f1-dbaa688d43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49A191-EC8C-4AA6-9C64-D32B5F047436}">
  <ds:schemaRefs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pédagogique</Template>
  <TotalTime>0</TotalTime>
  <Words>224</Words>
  <Application>Microsoft Office PowerPoint</Application>
  <PresentationFormat>Grand écran</PresentationFormat>
  <Paragraphs>29</Paragraphs>
  <Slides>3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Geneviève Dansereau conseillère d'orientation</vt:lpstr>
      <vt:lpstr>Cours de groupe  Rencontre individuelle</vt:lpstr>
      <vt:lpstr>Comment me joindre: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Geneviève Dansereau</dc:title>
  <dc:creator/>
  <cp:lastModifiedBy/>
  <cp:revision>58</cp:revision>
  <dcterms:created xsi:type="dcterms:W3CDTF">2020-09-17T13:41:40Z</dcterms:created>
  <dcterms:modified xsi:type="dcterms:W3CDTF">2020-11-25T17:17:47Z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0x0101004E22454C1EBD20459B08B11A8599B23F</vt:lpwstr>
  </property>
</Properties>
</file>